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8" r:id="rId3"/>
    <p:sldId id="269" r:id="rId4"/>
    <p:sldId id="257" r:id="rId5"/>
    <p:sldId id="268" r:id="rId6"/>
    <p:sldId id="279" r:id="rId7"/>
    <p:sldId id="271" r:id="rId8"/>
    <p:sldId id="273" r:id="rId9"/>
    <p:sldId id="274" r:id="rId10"/>
    <p:sldId id="275" r:id="rId11"/>
    <p:sldId id="276" r:id="rId12"/>
    <p:sldId id="278" r:id="rId13"/>
    <p:sldId id="260" r:id="rId14"/>
    <p:sldId id="264" r:id="rId15"/>
    <p:sldId id="282" r:id="rId16"/>
    <p:sldId id="280" r:id="rId17"/>
    <p:sldId id="284" r:id="rId18"/>
    <p:sldId id="283" r:id="rId19"/>
    <p:sldId id="285" r:id="rId20"/>
    <p:sldId id="286" r:id="rId21"/>
    <p:sldId id="281" r:id="rId22"/>
    <p:sldId id="290" r:id="rId23"/>
    <p:sldId id="289" r:id="rId24"/>
    <p:sldId id="291" r:id="rId25"/>
    <p:sldId id="287" r:id="rId26"/>
    <p:sldId id="288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426" y="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25" d="100"/>
          <a:sy n="125" d="100"/>
        </p:scale>
        <p:origin x="493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DC0309-D45C-4F20-8563-75A25CCE4E78}" type="datetimeFigureOut">
              <a:rPr kumimoji="1" lang="ja-JP" altLang="en-US" smtClean="0"/>
              <a:t>2015/3/4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1480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70452-9EAF-46BC-91B5-71CB08B7C634}" type="datetimeFigureOut">
              <a:rPr lang="en-US" smtClean="0"/>
              <a:t>2015-03-04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FD02CD-FCFF-48B1-8E4D-8A7572C82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83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157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29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358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Unbalance cut loop which cause</a:t>
            </a:r>
            <a:r>
              <a:rPr kumimoji="1" lang="en-US" altLang="ja-JP" baseline="0" dirty="0" smtClean="0"/>
              <a:t> low quality result in further processing</a:t>
            </a:r>
            <a:r>
              <a:rPr kumimoji="1" lang="en-US" altLang="ja-JP" dirty="0" smtClean="0"/>
              <a:t>.  We need path at mesh’s tunnel as possible.</a:t>
            </a:r>
          </a:p>
          <a:p>
            <a:r>
              <a:rPr kumimoji="1" lang="en-US" altLang="ja-JP" dirty="0" smtClean="0"/>
              <a:t>We investigate at geodesic</a:t>
            </a:r>
            <a:r>
              <a:rPr kumimoji="1" lang="en-US" altLang="ja-JP" baseline="0" dirty="0" smtClean="0"/>
              <a:t> distance algorithm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009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Paths</a:t>
            </a:r>
            <a:r>
              <a:rPr kumimoji="1" lang="en-US" altLang="ja-JP" baseline="0" dirty="0" smtClean="0"/>
              <a:t> seems give a </a:t>
            </a:r>
            <a:r>
              <a:rPr kumimoji="1" lang="en-US" altLang="ja-JP" baseline="0" smtClean="0"/>
              <a:t>better result.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20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3C744-1416-4050-B4CB-1C161B87E723}" type="datetime1">
              <a:rPr lang="en-US" smtClean="0"/>
              <a:t>2015-03-04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9EA9-9441-4A59-AA5D-C67BB4EC7EF3}" type="datetime1">
              <a:rPr lang="en-US" smtClean="0"/>
              <a:t>2015-03-04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45E1C-C762-4A48-BD49-D5DE93CE07E2}" type="datetime1">
              <a:rPr lang="en-US" smtClean="0"/>
              <a:t>2015-03-04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FB505-B69A-4F97-9FBE-C4BE6587D2DD}" type="datetime1">
              <a:rPr lang="en-US" smtClean="0"/>
              <a:t>2015-03-04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A48A9-402A-43E3-8D10-B82FCEA796CD}" type="datetime1">
              <a:rPr lang="en-US" smtClean="0"/>
              <a:t>2015-03-04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9D27E-FE12-4777-937C-5226C3C966C7}" type="datetime1">
              <a:rPr lang="en-US" smtClean="0"/>
              <a:t>2015-03-04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B8D27-AC0E-4AB4-800F-BE136A7AF78C}" type="datetime1">
              <a:rPr lang="en-US" smtClean="0"/>
              <a:t>2015-03-04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EF079-58BE-4505-B433-6650F89268AB}" type="datetime1">
              <a:rPr lang="en-US" smtClean="0"/>
              <a:t>2015-03-04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BBCC-7C20-4CB4-AFF2-BCDA25716595}" type="datetime1">
              <a:rPr lang="en-US" smtClean="0"/>
              <a:t>2015-03-04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93EA8-B39B-42C7-8AC9-0706EBA77D13}" type="datetime1">
              <a:rPr lang="en-US" smtClean="0"/>
              <a:t>2015-03-04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74D51-1D39-442A-A39A-6E389BCA45DC}" type="datetime1">
              <a:rPr lang="en-US" smtClean="0"/>
              <a:t>2015-03-04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2400" b="1">
                <a:solidFill>
                  <a:srgbClr val="FFFFFF"/>
                </a:solidFill>
              </a:defRPr>
            </a:lvl1pPr>
          </a:lstStyle>
          <a:p>
            <a:fld id="{6BF9E054-BB43-4ACE-8936-D5F06AC22CB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EFAE9FA8-3CC8-423E-AA30-DB1C31F1DE48}" type="datetime1">
              <a:rPr lang="en-US" smtClean="0"/>
              <a:t>2015-03-04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pn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12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22.jpeg"/><Relationship Id="rId11" Type="http://schemas.openxmlformats.org/officeDocument/2006/relationships/image" Target="../media/image27.png"/><Relationship Id="rId5" Type="http://schemas.openxmlformats.org/officeDocument/2006/relationships/image" Target="../media/image21.jpeg"/><Relationship Id="rId10" Type="http://schemas.openxmlformats.org/officeDocument/2006/relationships/image" Target="../media/image26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Relationship Id="rId1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13" Type="http://schemas.openxmlformats.org/officeDocument/2006/relationships/image" Target="../media/image39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3.jpeg"/><Relationship Id="rId12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2.png"/><Relationship Id="rId1" Type="http://schemas.openxmlformats.org/officeDocument/2006/relationships/tags" Target="../tags/tag3.xml"/><Relationship Id="rId6" Type="http://schemas.openxmlformats.org/officeDocument/2006/relationships/image" Target="../media/image32.jpeg"/><Relationship Id="rId11" Type="http://schemas.openxmlformats.org/officeDocument/2006/relationships/image" Target="../media/image37.png"/><Relationship Id="rId5" Type="http://schemas.openxmlformats.org/officeDocument/2006/relationships/image" Target="../media/image31.jpeg"/><Relationship Id="rId15" Type="http://schemas.openxmlformats.org/officeDocument/2006/relationships/image" Target="../media/image41.png"/><Relationship Id="rId10" Type="http://schemas.openxmlformats.org/officeDocument/2006/relationships/image" Target="../media/image36.jpeg"/><Relationship Id="rId4" Type="http://schemas.openxmlformats.org/officeDocument/2006/relationships/image" Target="../media/image26.jpeg"/><Relationship Id="rId9" Type="http://schemas.openxmlformats.org/officeDocument/2006/relationships/image" Target="../media/image35.jpeg"/><Relationship Id="rId1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53.png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2656"/>
            <a:ext cx="7543800" cy="2510135"/>
          </a:xfrm>
        </p:spPr>
        <p:txBody>
          <a:bodyPr/>
          <a:lstStyle/>
          <a:p>
            <a:r>
              <a:rPr lang="en-US" altLang="ja-JP" sz="4800" dirty="0"/>
              <a:t>A </a:t>
            </a:r>
            <a:r>
              <a:rPr lang="en-US" altLang="ja-JP" sz="4800" dirty="0" err="1"/>
              <a:t>Homotopy</a:t>
            </a:r>
            <a:r>
              <a:rPr lang="en-US" altLang="ja-JP" sz="4800" dirty="0"/>
              <a:t> Surface Cutting Using </a:t>
            </a:r>
            <a:r>
              <a:rPr lang="en-US" altLang="ja-JP" sz="4800" dirty="0" smtClean="0"/>
              <a:t>Paths </a:t>
            </a:r>
            <a:r>
              <a:rPr lang="en-US" altLang="ja-JP" sz="4800" dirty="0"/>
              <a:t>Crossing in Geodesic </a:t>
            </a:r>
            <a:r>
              <a:rPr lang="en-US" altLang="ja-JP" sz="4800" dirty="0" smtClean="0"/>
              <a:t>Distance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2608" y="3284984"/>
            <a:ext cx="6461760" cy="3024336"/>
          </a:xfrm>
        </p:spPr>
        <p:txBody>
          <a:bodyPr>
            <a:normAutofit/>
          </a:bodyPr>
          <a:lstStyle/>
          <a:p>
            <a:pPr algn="r"/>
            <a:r>
              <a:rPr lang="en-US" sz="2400" dirty="0" smtClean="0">
                <a:solidFill>
                  <a:srgbClr val="00B0F0"/>
                </a:solidFill>
              </a:rPr>
              <a:t>Anuwat Dechvijankit</a:t>
            </a:r>
          </a:p>
          <a:p>
            <a:pPr algn="r"/>
            <a:r>
              <a:rPr lang="en-US" altLang="ja-JP" sz="2400" dirty="0">
                <a:solidFill>
                  <a:srgbClr val="0070C0"/>
                </a:solidFill>
              </a:rPr>
              <a:t>Hiroshi </a:t>
            </a:r>
            <a:r>
              <a:rPr lang="en-US" altLang="ja-JP" sz="2400" dirty="0" smtClean="0">
                <a:solidFill>
                  <a:srgbClr val="0070C0"/>
                </a:solidFill>
              </a:rPr>
              <a:t>Nagahashi</a:t>
            </a:r>
          </a:p>
          <a:p>
            <a:pPr algn="r"/>
            <a:r>
              <a:rPr lang="en-US" altLang="ja-JP" sz="2400" dirty="0">
                <a:solidFill>
                  <a:srgbClr val="0070C0"/>
                </a:solidFill>
              </a:rPr>
              <a:t>Kota </a:t>
            </a:r>
            <a:r>
              <a:rPr lang="en-US" altLang="ja-JP" sz="2400" dirty="0" smtClean="0">
                <a:solidFill>
                  <a:srgbClr val="0070C0"/>
                </a:solidFill>
              </a:rPr>
              <a:t>Aoki</a:t>
            </a:r>
            <a:endParaRPr lang="en-US" altLang="ja-JP" dirty="0" smtClean="0">
              <a:solidFill>
                <a:srgbClr val="0070C0"/>
              </a:solidFill>
            </a:endParaRPr>
          </a:p>
          <a:p>
            <a:pPr algn="r"/>
            <a:r>
              <a:rPr lang="en-US" altLang="ja-JP" sz="1600" dirty="0" smtClean="0">
                <a:solidFill>
                  <a:srgbClr val="00B0F0"/>
                </a:solidFill>
              </a:rPr>
              <a:t>Dept. </a:t>
            </a:r>
            <a:r>
              <a:rPr lang="en-US" altLang="ja-JP" sz="1600" dirty="0">
                <a:solidFill>
                  <a:srgbClr val="00B0F0"/>
                </a:solidFill>
              </a:rPr>
              <a:t>Computational Intelligence and Systems </a:t>
            </a:r>
            <a:r>
              <a:rPr lang="en-US" altLang="ja-JP" sz="1600" dirty="0" smtClean="0">
                <a:solidFill>
                  <a:srgbClr val="00B0F0"/>
                </a:solidFill>
              </a:rPr>
              <a:t>Science</a:t>
            </a:r>
          </a:p>
          <a:p>
            <a:pPr algn="r"/>
            <a:r>
              <a:rPr lang="en-US" altLang="ja-JP" sz="1600" dirty="0" smtClean="0">
                <a:solidFill>
                  <a:srgbClr val="0070C0"/>
                </a:solidFill>
              </a:rPr>
              <a:t>Imaging </a:t>
            </a:r>
            <a:r>
              <a:rPr lang="en-US" altLang="ja-JP" sz="1600" dirty="0">
                <a:solidFill>
                  <a:srgbClr val="0070C0"/>
                </a:solidFill>
              </a:rPr>
              <a:t>Science and Engineering </a:t>
            </a:r>
            <a:r>
              <a:rPr lang="en-US" altLang="ja-JP" sz="1600" dirty="0" smtClean="0">
                <a:solidFill>
                  <a:srgbClr val="0070C0"/>
                </a:solidFill>
              </a:rPr>
              <a:t>Laboratory</a:t>
            </a:r>
          </a:p>
          <a:p>
            <a:pPr algn="r"/>
            <a:endParaRPr lang="en-US" dirty="0">
              <a:solidFill>
                <a:srgbClr val="0070C0"/>
              </a:solidFill>
            </a:endParaRPr>
          </a:p>
          <a:p>
            <a:pPr algn="r"/>
            <a:r>
              <a:rPr lang="en-US" altLang="ja-JP" dirty="0">
                <a:solidFill>
                  <a:srgbClr val="0070C0"/>
                </a:solidFill>
              </a:rPr>
              <a:t>Tokyo Institute of </a:t>
            </a:r>
            <a:r>
              <a:rPr lang="en-US" altLang="ja-JP" dirty="0" smtClean="0">
                <a:solidFill>
                  <a:srgbClr val="0070C0"/>
                </a:solidFill>
              </a:rPr>
              <a:t>Technology, Japan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026" name="Picture 2" descr="Logo and Taglin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157192"/>
            <a:ext cx="3312368" cy="1223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51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196752"/>
            <a:ext cx="8642350" cy="4679950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If mesh </a:t>
            </a:r>
            <a:r>
              <a:rPr lang="en-US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has boundaries (holes), Let </a:t>
            </a:r>
            <a:r>
              <a:rPr lang="en-US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</a:t>
            </a:r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be the set of original boundary edges</a:t>
            </a:r>
          </a:p>
          <a:p>
            <a:pPr lvl="1"/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Remain frozen &amp; include in final cut </a:t>
            </a:r>
            <a:r>
              <a:rPr lang="el-GR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ρ</a:t>
            </a:r>
            <a:endParaRPr lang="en-US" altLang="ja-JP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Remove seed triangle from </a:t>
            </a:r>
            <a:r>
              <a:rPr lang="en-US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.</a:t>
            </a:r>
          </a:p>
          <a:p>
            <a:r>
              <a:rPr lang="en-US" altLang="ja-JP" dirty="0" smtClean="0"/>
              <a:t>Repeatedly identify an edge adjacent to exactly one triangle that </a:t>
            </a:r>
            <a:r>
              <a:rPr lang="en-US" altLang="ja-JP" i="1" dirty="0" smtClean="0"/>
              <a:t>e</a:t>
            </a:r>
            <a:r>
              <a:rPr lang="en-US" altLang="ja-JP" dirty="0" smtClean="0"/>
              <a:t> </a:t>
            </a:r>
            <a:r>
              <a:rPr lang="ja-JP" altLang="en-US" dirty="0" smtClean="0"/>
              <a:t>∉</a:t>
            </a:r>
            <a:r>
              <a:rPr lang="en-US" altLang="ja-JP" dirty="0" smtClean="0"/>
              <a:t> </a:t>
            </a:r>
            <a:r>
              <a:rPr lang="en-US" altLang="ja-JP" i="1" dirty="0" smtClean="0"/>
              <a:t>B</a:t>
            </a:r>
            <a:r>
              <a:rPr lang="en-US" altLang="ja-JP" dirty="0" smtClean="0"/>
              <a:t>.</a:t>
            </a:r>
          </a:p>
          <a:p>
            <a:pPr lvl="1"/>
            <a:r>
              <a:rPr lang="en-US" altLang="ja-JP" dirty="0" smtClean="0"/>
              <a:t>Remove that edge and triangle. (2 remains edge are left)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267744" y="1268760"/>
            <a:ext cx="4876800" cy="4876800"/>
            <a:chOff x="2267744" y="1268760"/>
            <a:chExt cx="4876800" cy="4876800"/>
          </a:xfrm>
        </p:grpSpPr>
        <p:pic>
          <p:nvPicPr>
            <p:cNvPr id="5" name="Picture 2" descr="holes_snap_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blackGray">
            <a:xfrm>
              <a:off x="2267744" y="1268760"/>
              <a:ext cx="4876800" cy="4876800"/>
            </a:xfrm>
            <a:prstGeom prst="rect">
              <a:avLst/>
            </a:prstGeom>
            <a:solidFill>
              <a:schemeClr val="tx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</p:pic>
        <p:sp>
          <p:nvSpPr>
            <p:cNvPr id="6" name="Freeform 3"/>
            <p:cNvSpPr>
              <a:spLocks/>
            </p:cNvSpPr>
            <p:nvPr/>
          </p:nvSpPr>
          <p:spPr bwMode="blackGray">
            <a:xfrm>
              <a:off x="2842419" y="5416898"/>
              <a:ext cx="212725" cy="2127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" y="48"/>
                </a:cxn>
                <a:cxn ang="0">
                  <a:pos x="0" y="48"/>
                </a:cxn>
                <a:cxn ang="0">
                  <a:pos x="0" y="0"/>
                </a:cxn>
              </a:cxnLst>
              <a:rect l="0" t="0" r="r" b="b"/>
              <a:pathLst>
                <a:path w="48" h="48">
                  <a:moveTo>
                    <a:pt x="0" y="0"/>
                  </a:moveTo>
                  <a:lnTo>
                    <a:pt x="48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hlink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spAutoFit/>
            </a:bodyPr>
            <a:lstStyle/>
            <a:p>
              <a:endParaRPr lang="th-TH"/>
            </a:p>
          </p:txBody>
        </p:sp>
      </p:grpSp>
      <p:pic>
        <p:nvPicPr>
          <p:cNvPr id="7" name="Picture 4" descr="holes_snap_40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8" name="Picture 6" descr="holes_snap_100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9" name="Picture 7" descr="holes_snap_200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0" name="Picture 8" descr="holes_snap_300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1" name="Picture 9" descr="holes_snap_500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2" name="Picture 10" descr="holes_snap_800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3" name="Picture 11" descr="holes_snap_edge_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5364088" y="177474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>(ordering by geodesic distance from seed triangle)</a:t>
            </a:r>
            <a:br>
              <a:rPr lang="en-US" sz="2000" dirty="0" smtClean="0"/>
            </a:br>
            <a:r>
              <a:rPr lang="en-US" sz="2000" dirty="0" smtClean="0"/>
              <a:t>e1</a:t>
            </a:r>
            <a:br>
              <a:rPr lang="en-US" sz="2000" dirty="0" smtClean="0"/>
            </a:br>
            <a:r>
              <a:rPr lang="en-US" sz="2000" dirty="0" smtClean="0"/>
              <a:t>e2</a:t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5364088" y="177474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e2</a:t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r>
              <a:rPr lang="en-US" sz="2000" dirty="0" smtClean="0"/>
              <a:t>e4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5364088" y="177474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e4</a:t>
            </a:r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5364088" y="177281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5364088" y="177281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endParaRPr lang="en-US" sz="2000" dirty="0" smtClean="0">
              <a:solidFill>
                <a:srgbClr val="FF0000"/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Original </a:t>
            </a:r>
            <a:r>
              <a:rPr lang="en-US" altLang="ja-JP" dirty="0" err="1" smtClean="0"/>
              <a:t>Homotopy</a:t>
            </a:r>
            <a:r>
              <a:rPr lang="en-US" altLang="ja-JP" dirty="0" smtClean="0"/>
              <a:t> Cutting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10</a:t>
            </a:fld>
            <a:endParaRPr lang="en-US" altLang="ja-JP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3108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02"/>
    </mc:Choice>
    <mc:Fallback xmlns="">
      <p:transition spd="slow" advTm="16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2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8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25" grpId="0" animBg="1"/>
      <p:bldP spid="2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Original </a:t>
            </a:r>
            <a:r>
              <a:rPr lang="en-US" altLang="ja-JP" dirty="0" err="1" smtClean="0"/>
              <a:t>Homotopy</a:t>
            </a:r>
            <a:r>
              <a:rPr lang="en-US" altLang="ja-JP" dirty="0" smtClean="0"/>
              <a:t> Cutting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If mesh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has boundaries (holes), Let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be the set of original boundary edges</a:t>
            </a:r>
          </a:p>
          <a:p>
            <a:pPr lvl="1"/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Remain frozen &amp; include in final cut </a:t>
            </a:r>
            <a:r>
              <a:rPr lang="el-GR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ρ</a:t>
            </a:r>
            <a:endParaRPr lang="en-US" altLang="ja-JP" sz="3000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Remove seed triangle from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.</a:t>
            </a:r>
          </a:p>
          <a:p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Repeatedly identify an edge adjacent to exactly one triangle that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e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ja-JP" altLang="en-US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∉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.</a:t>
            </a:r>
          </a:p>
          <a:p>
            <a:pPr lvl="1"/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Remove that edge and triangle. (2 remains edge are left)</a:t>
            </a:r>
          </a:p>
          <a:p>
            <a:r>
              <a:rPr lang="en-US" altLang="ja-JP" sz="3000" dirty="0" smtClean="0"/>
              <a:t>Repeatedly identify a vertex adjacent to exactly one edge. (Remove dangling edges)</a:t>
            </a:r>
          </a:p>
          <a:p>
            <a:pPr lvl="1"/>
            <a:r>
              <a:rPr lang="en-US" altLang="ja-JP" sz="3000" dirty="0" smtClean="0"/>
              <a:t>Remove both vertex and the edge.</a:t>
            </a:r>
          </a:p>
          <a:p>
            <a:pPr lvl="1"/>
            <a:endParaRPr lang="en-US" altLang="ja-JP" dirty="0" smtClean="0"/>
          </a:p>
          <a:p>
            <a:pPr lvl="1"/>
            <a:endParaRPr lang="en-US" altLang="ja-JP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11</a:t>
            </a:fld>
            <a:endParaRPr lang="en-US" altLang="ja-JP" dirty="0"/>
          </a:p>
        </p:txBody>
      </p:sp>
      <p:pic>
        <p:nvPicPr>
          <p:cNvPr id="13" name="Picture 11" descr="holes_snap_edge_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blackGray">
          <a:xfrm>
            <a:off x="2039662" y="1005375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4" name="Picture 12" descr="holes_snap_edge_200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5" name="Picture 13" descr="holes_snap_edge_300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6" name="Picture 14" descr="holes_snap_edge_400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7" name="Picture 15" descr="holes_snap_edge_450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8" name="Picture 16" descr="holes_snap_edge_460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9" name="Picture 17" descr="holes_snap_finish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30" name="Picture 29" descr="fig3-a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1" name="Picture 30" descr="fig3-b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2" name="Picture 31" descr="fig3-c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3" name="Picture 32" descr="fig3-d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4" name="Picture 33" descr="fig3-e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5" name="Picture 34" descr="fig3-f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363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08"/>
    </mc:Choice>
    <mc:Fallback xmlns="">
      <p:transition spd="slow" advTm="21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2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Some problems</a:t>
            </a:r>
            <a:endParaRPr kumimoji="1" lang="ja-JP" alt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Paths are not inner enough</a:t>
            </a:r>
            <a:br>
              <a:rPr kumimoji="1" lang="en-US" altLang="ja-JP" dirty="0" smtClean="0"/>
            </a:br>
            <a:r>
              <a:rPr kumimoji="1" lang="en-US" altLang="ja-JP" dirty="0" smtClean="0"/>
              <a:t>at tunnel areas. 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3056"/>
            <a:ext cx="3331846" cy="25922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1" b="6951"/>
          <a:stretch/>
        </p:blipFill>
        <p:spPr>
          <a:xfrm>
            <a:off x="3995936" y="908720"/>
            <a:ext cx="4390069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2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MMP Geodesic Distance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The Discrete Geodesic </a:t>
            </a:r>
            <a:r>
              <a:rPr kumimoji="1" lang="en-US" altLang="ja-JP" dirty="0" smtClean="0"/>
              <a:t>Problem</a:t>
            </a:r>
          </a:p>
          <a:p>
            <a:pPr lvl="1"/>
            <a:r>
              <a:rPr kumimoji="1" lang="en-US" altLang="ja-JP" sz="2400" u="sng" dirty="0" smtClean="0"/>
              <a:t>M</a:t>
            </a:r>
            <a:r>
              <a:rPr kumimoji="1" lang="en-US" altLang="ja-JP" sz="2400" dirty="0" smtClean="0"/>
              <a:t>itchell</a:t>
            </a:r>
            <a:r>
              <a:rPr kumimoji="1" lang="en-US" altLang="ja-JP" sz="2400" dirty="0"/>
              <a:t>, </a:t>
            </a:r>
            <a:r>
              <a:rPr kumimoji="1" lang="en-US" altLang="ja-JP" sz="2400" dirty="0" smtClean="0"/>
              <a:t>J. </a:t>
            </a:r>
            <a:r>
              <a:rPr kumimoji="1" lang="en-US" altLang="ja-JP" sz="2400" dirty="0"/>
              <a:t>S. </a:t>
            </a:r>
            <a:r>
              <a:rPr kumimoji="1" lang="en-US" altLang="ja-JP" sz="2400" dirty="0" smtClean="0"/>
              <a:t>B., </a:t>
            </a:r>
            <a:r>
              <a:rPr kumimoji="1" lang="en-US" altLang="ja-JP" sz="2400" u="sng" dirty="0" smtClean="0"/>
              <a:t>M</a:t>
            </a:r>
            <a:r>
              <a:rPr kumimoji="1" lang="en-US" altLang="ja-JP" sz="2400" dirty="0" smtClean="0"/>
              <a:t>ount</a:t>
            </a:r>
            <a:r>
              <a:rPr kumimoji="1" lang="en-US" altLang="ja-JP" sz="2400" dirty="0"/>
              <a:t>, </a:t>
            </a:r>
            <a:r>
              <a:rPr kumimoji="1" lang="en-US" altLang="ja-JP" sz="2400" dirty="0" smtClean="0"/>
              <a:t>D. M., </a:t>
            </a:r>
            <a:r>
              <a:rPr kumimoji="1" lang="en-US" altLang="ja-JP" sz="2400" u="sng" dirty="0" smtClean="0"/>
              <a:t>P</a:t>
            </a:r>
            <a:r>
              <a:rPr kumimoji="1" lang="en-US" altLang="ja-JP" sz="2400" dirty="0" smtClean="0"/>
              <a:t>apadimitriou</a:t>
            </a:r>
            <a:r>
              <a:rPr kumimoji="1" lang="en-US" altLang="ja-JP" sz="2400" dirty="0"/>
              <a:t>, </a:t>
            </a:r>
            <a:r>
              <a:rPr kumimoji="1" lang="en-US" altLang="ja-JP" sz="2400" dirty="0" smtClean="0"/>
              <a:t>C. </a:t>
            </a:r>
            <a:r>
              <a:rPr kumimoji="1" lang="en-US" altLang="ja-JP" sz="2400" dirty="0"/>
              <a:t>H</a:t>
            </a:r>
            <a:r>
              <a:rPr kumimoji="1" lang="en-US" altLang="ja-JP" sz="2400" dirty="0" smtClean="0"/>
              <a:t>.</a:t>
            </a:r>
          </a:p>
          <a:p>
            <a:r>
              <a:rPr kumimoji="1" lang="en-US" altLang="ja-JP" sz="2400" dirty="0"/>
              <a:t>It computes exact shortest paths on a triangular mesh. These paths typically cut across faces in the </a:t>
            </a:r>
            <a:r>
              <a:rPr kumimoji="1" lang="en-US" altLang="ja-JP" sz="2400" dirty="0" smtClean="0"/>
              <a:t>mesh.</a:t>
            </a:r>
          </a:p>
          <a:p>
            <a:r>
              <a:rPr kumimoji="1" lang="en-US" altLang="ja-JP" sz="2400" dirty="0" smtClean="0"/>
              <a:t>“single </a:t>
            </a:r>
            <a:r>
              <a:rPr kumimoji="1" lang="en-US" altLang="ja-JP" sz="2400" dirty="0"/>
              <a:t>source and all </a:t>
            </a:r>
            <a:r>
              <a:rPr kumimoji="1" lang="en-US" altLang="ja-JP" sz="2400" dirty="0" smtClean="0"/>
              <a:t>destinations” </a:t>
            </a:r>
            <a:r>
              <a:rPr kumimoji="1" lang="en-US" altLang="ja-JP" sz="2400" dirty="0"/>
              <a:t>scheme. </a:t>
            </a:r>
            <a:endParaRPr kumimoji="1" lang="en-US" altLang="ja-JP" sz="2400" dirty="0" smtClean="0"/>
          </a:p>
          <a:p>
            <a:r>
              <a:rPr kumimoji="1" lang="en-US" altLang="ja-JP" sz="2400" dirty="0" smtClean="0"/>
              <a:t>computes </a:t>
            </a:r>
            <a:r>
              <a:rPr kumimoji="1" lang="en-US" altLang="ja-JP" sz="2400" dirty="0"/>
              <a:t>a set </a:t>
            </a:r>
            <a:r>
              <a:rPr kumimoji="1" lang="en-US" altLang="ja-JP" sz="2400" dirty="0" smtClean="0"/>
              <a:t>of intervals </a:t>
            </a:r>
            <a:r>
              <a:rPr kumimoji="1" lang="en-US" altLang="ja-JP" sz="2400" dirty="0"/>
              <a:t>of 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en-US" altLang="ja-JP" sz="2400" dirty="0" smtClean="0"/>
              <a:t>each </a:t>
            </a:r>
            <a:r>
              <a:rPr kumimoji="1" lang="en-US" altLang="ja-JP" sz="2400" dirty="0"/>
              <a:t>edge. 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en-US" altLang="ja-JP" sz="2400" dirty="0" smtClean="0"/>
              <a:t>An </a:t>
            </a:r>
            <a:r>
              <a:rPr kumimoji="1" lang="en-US" altLang="ja-JP" sz="2400" dirty="0"/>
              <a:t>interval represents 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en-US" altLang="ja-JP" sz="2400" dirty="0" smtClean="0"/>
              <a:t>an accessible pencil </a:t>
            </a:r>
            <a:r>
              <a:rPr kumimoji="1" lang="en-US" altLang="ja-JP" sz="2400" dirty="0"/>
              <a:t>of lines 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en-US" altLang="ja-JP" sz="2400" dirty="0" smtClean="0"/>
              <a:t>from </a:t>
            </a:r>
            <a:r>
              <a:rPr kumimoji="1" lang="en-US" altLang="ja-JP" sz="2400" dirty="0"/>
              <a:t>its pseudo-source.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962060"/>
            <a:ext cx="2924583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2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924944"/>
            <a:ext cx="388620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Path at inner of mesh’s tunnel as possible.</a:t>
            </a:r>
          </a:p>
          <a:p>
            <a:r>
              <a:rPr kumimoji="1" lang="en-US" altLang="ja-JP" dirty="0" smtClean="0"/>
              <a:t>MMP geodesic distance on a high genus model , we can see some sharp pattern on texturing.</a:t>
            </a:r>
          </a:p>
          <a:p>
            <a:pPr marL="114300" indent="0">
              <a:buNone/>
            </a:pPr>
            <a:r>
              <a:rPr kumimoji="1" lang="en-US" altLang="ja-JP" dirty="0" smtClean="0"/>
              <a:t> </a:t>
            </a:r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924944"/>
            <a:ext cx="3886200" cy="316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 for enhancement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14</a:t>
            </a:fld>
            <a:endParaRPr lang="en-US"/>
          </a:p>
        </p:txBody>
      </p:sp>
      <p:pic>
        <p:nvPicPr>
          <p:cNvPr id="5" name="geodesi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9512" y="3277636"/>
            <a:ext cx="4189908" cy="283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5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33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Original: cut-path edges are created by propagation from a position, variant by removing edges order using geodesic distance metric.</a:t>
            </a:r>
          </a:p>
          <a:p>
            <a:endParaRPr lang="en-US" dirty="0" smtClean="0"/>
          </a:p>
          <a:p>
            <a:r>
              <a:rPr lang="en-US" dirty="0" smtClean="0"/>
              <a:t>Ours: </a:t>
            </a:r>
            <a:r>
              <a:rPr lang="en-US" altLang="ja-JP" dirty="0">
                <a:solidFill>
                  <a:srgbClr val="0070C0"/>
                </a:solidFill>
              </a:rPr>
              <a:t>cut graph in the area where it has the same geodesic </a:t>
            </a:r>
            <a:r>
              <a:rPr lang="en-US" altLang="ja-JP" dirty="0" smtClean="0">
                <a:solidFill>
                  <a:srgbClr val="0070C0"/>
                </a:solidFill>
              </a:rPr>
              <a:t>distance (from a position) </a:t>
            </a:r>
            <a:r>
              <a:rPr lang="en-US" altLang="ja-JP" dirty="0">
                <a:solidFill>
                  <a:srgbClr val="0070C0"/>
                </a:solidFill>
              </a:rPr>
              <a:t>but its pseudo-sources come from different edges and </a:t>
            </a:r>
            <a:r>
              <a:rPr lang="en-US" altLang="ja-JP" dirty="0" smtClean="0">
                <a:solidFill>
                  <a:srgbClr val="0070C0"/>
                </a:solidFill>
              </a:rPr>
              <a:t>faces.</a:t>
            </a:r>
          </a:p>
          <a:p>
            <a:pPr marL="114300" indent="0" algn="ctr">
              <a:buNone/>
            </a:pPr>
            <a:r>
              <a:rPr lang="en-US" sz="3200" dirty="0">
                <a:solidFill>
                  <a:srgbClr val="00B050"/>
                </a:solidFill>
              </a:rPr>
              <a:t>detect areas </a:t>
            </a:r>
            <a:r>
              <a:rPr lang="en-US" sz="3200" dirty="0" smtClean="0">
                <a:solidFill>
                  <a:srgbClr val="00B050"/>
                </a:solidFill>
              </a:rPr>
              <a:t>where geodesic </a:t>
            </a:r>
            <a:r>
              <a:rPr lang="en-US" sz="3200" dirty="0">
                <a:solidFill>
                  <a:srgbClr val="00B050"/>
                </a:solidFill>
              </a:rPr>
              <a:t>distance’s paths are crossing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73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Edges: Pseudo-sources </a:t>
            </a:r>
            <a:r>
              <a:rPr lang="en-US" dirty="0"/>
              <a:t>of </a:t>
            </a:r>
            <a:r>
              <a:rPr lang="en-US" dirty="0" smtClean="0"/>
              <a:t>intervals from both </a:t>
            </a:r>
            <a:r>
              <a:rPr lang="en-US" dirty="0"/>
              <a:t>sides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16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Crossing at the edge</a:t>
            </a:r>
          </a:p>
          <a:p>
            <a:r>
              <a:rPr lang="en-US" dirty="0" smtClean="0"/>
              <a:t>Not much detected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730" y="2348880"/>
            <a:ext cx="3763818" cy="37638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36593"/>
            <a:ext cx="7920880" cy="577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Edges: Non-propagation intervals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17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Crossing at inside a face that </a:t>
            </a:r>
            <a:br>
              <a:rPr lang="en-US" dirty="0" smtClean="0"/>
            </a:br>
            <a:r>
              <a:rPr lang="en-US" dirty="0" smtClean="0"/>
              <a:t>the edge adjacent with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900" y="2132856"/>
            <a:ext cx="3810532" cy="38105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07703"/>
            <a:ext cx="8070805" cy="591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Remove Dangling Edges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Use same process as original</a:t>
                </a:r>
                <a:r>
                  <a:rPr kumimoji="1" lang="en-US" altLang="ja-JP" dirty="0"/>
                  <a:t/>
                </a:r>
                <a:br>
                  <a:rPr kumimoji="1" lang="en-US" altLang="ja-JP" dirty="0"/>
                </a:br>
                <a:r>
                  <a:rPr kumimoji="1" lang="en-US" altLang="ja-JP" dirty="0" smtClean="0"/>
                  <a:t>(Remove valence-1 edge and vertex)</a:t>
                </a:r>
              </a:p>
              <a:p>
                <a:endParaRPr kumimoji="1" lang="en-US" altLang="ja-JP" dirty="0"/>
              </a:p>
              <a:p>
                <a:r>
                  <a:rPr kumimoji="1" lang="en-US" altLang="ja-JP" dirty="0" smtClean="0"/>
                  <a:t>After removed:</a:t>
                </a:r>
                <a:br>
                  <a:rPr kumimoji="1" lang="en-US" altLang="ja-JP" dirty="0" smtClean="0"/>
                </a:br>
                <a:r>
                  <a:rPr kumimoji="1" lang="en-US" altLang="ja-JP" dirty="0" smtClean="0"/>
                  <a:t>forming a roughly</a:t>
                </a:r>
                <a:br>
                  <a:rPr kumimoji="1" lang="en-US" altLang="ja-JP" dirty="0" smtClean="0"/>
                </a:br>
                <a14:m>
                  <m:oMath xmlns:m="http://schemas.openxmlformats.org/officeDocument/2006/math"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kumimoji="1" lang="en-US" altLang="ja-JP" dirty="0" smtClean="0"/>
                  <a:t> loop </a:t>
                </a:r>
                <a:r>
                  <a:rPr kumimoji="1" lang="en-US" altLang="ja-JP" dirty="0"/>
                  <a:t>with </a:t>
                </a:r>
                <a:r>
                  <a:rPr kumimoji="1" lang="en-US" altLang="ja-JP" dirty="0" smtClean="0"/>
                  <a:t/>
                </a:r>
                <a:br>
                  <a:rPr kumimoji="1" lang="en-US" altLang="ja-JP" dirty="0" smtClean="0"/>
                </a:br>
                <a:r>
                  <a:rPr kumimoji="1" lang="en-US" altLang="ja-JP" dirty="0" smtClean="0"/>
                  <a:t>contractible cycles.</a:t>
                </a:r>
                <a:br>
                  <a:rPr kumimoji="1" lang="en-US" altLang="ja-JP" dirty="0" smtClean="0"/>
                </a:br>
                <a:endParaRPr kumimoji="1" lang="en-US" altLang="ja-JP" dirty="0"/>
              </a:p>
              <a:p>
                <a:pPr marL="114300" indent="0">
                  <a:buNone/>
                </a:pPr>
                <a:endParaRPr kumimoji="1" lang="en-US" altLang="ja-JP" dirty="0" smtClean="0"/>
              </a:p>
              <a:p>
                <a:endParaRPr kumimoji="1" lang="en-US" altLang="ja-JP" dirty="0" smtClean="0"/>
              </a:p>
              <a:p>
                <a:endParaRPr kumimoji="1" lang="en-US" altLang="ja-JP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t="-12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619672" y="5445224"/>
                <a:ext cx="172819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𝑐𝑜𝑙𝑙𝑖𝑠𝑖𝑜𝑛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5445224"/>
                <a:ext cx="1728192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Down Arrow 10"/>
          <p:cNvSpPr/>
          <p:nvPr/>
        </p:nvSpPr>
        <p:spPr>
          <a:xfrm>
            <a:off x="2339752" y="4982091"/>
            <a:ext cx="216024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output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783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75614" y="2636912"/>
            <a:ext cx="4301586" cy="376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6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Ensure for non-separating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There is a rare case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𝑐𝑜𝑙𝑙𝑖𝑠𝑖𝑜𝑛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 has separating between each loop</a:t>
                </a:r>
              </a:p>
              <a:p>
                <a:r>
                  <a:rPr kumimoji="1" lang="en-US" altLang="ja-JP" dirty="0" smtClean="0"/>
                  <a:t>We include “neighbor edges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𝑐𝑜𝑙𝑙𝑖𝑠𝑖𝑜𝑛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” as</a:t>
                </a:r>
                <a14:m>
                  <m:oMath xmlns:m="http://schemas.openxmlformats.org/officeDocument/2006/math"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𝑛𝑒𝑖𝑔h𝑏𝑜𝑟</m:t>
                        </m:r>
                      </m:sub>
                    </m:sSub>
                  </m:oMath>
                </a14:m>
                <a:endParaRPr kumimoji="1" lang="en-US" altLang="ja-JP" dirty="0" smtClean="0"/>
              </a:p>
              <a:p>
                <a:r>
                  <a:rPr kumimoji="1" lang="en-US" altLang="ja-JP" dirty="0" smtClean="0"/>
                  <a:t>And let</a:t>
                </a:r>
                <a14:m>
                  <m:oMath xmlns:m="http://schemas.openxmlformats.org/officeDocument/2006/math"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𝑜𝑡h𝑒𝑟𝑠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𝑐𝑜𝑙𝑙𝑖𝑠𝑖𝑜𝑛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𝑛𝑒𝑖𝑔h𝑏𝑜𝑟</m:t>
                        </m:r>
                      </m:sub>
                    </m:sSub>
                  </m:oMath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271" r="-144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4077072"/>
            <a:ext cx="3491880" cy="236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0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kumimoji="1" lang="en-US" altLang="ja-JP" dirty="0" smtClean="0"/>
              <a:t>We </a:t>
            </a:r>
            <a:r>
              <a:rPr lang="en-US" altLang="ja-JP" dirty="0" smtClean="0"/>
              <a:t>present </a:t>
            </a:r>
            <a:r>
              <a:rPr lang="en-US" altLang="ja-JP" dirty="0"/>
              <a:t>an enhancement method to generate a cut graph in high-genus </a:t>
            </a:r>
            <a:r>
              <a:rPr lang="en-US" altLang="ja-JP" dirty="0" smtClean="0"/>
              <a:t>surface for converting surface into topological disk.</a:t>
            </a:r>
            <a:endParaRPr kumimoji="1" lang="en-US" altLang="ja-JP" dirty="0" smtClean="0"/>
          </a:p>
          <a:p>
            <a:endParaRPr kumimoji="1" lang="en-US" altLang="ja-JP" dirty="0"/>
          </a:p>
          <a:p>
            <a:r>
              <a:rPr kumimoji="1" lang="en-US" altLang="ja-JP" dirty="0" smtClean="0"/>
              <a:t>Research Terms and Studies</a:t>
            </a:r>
          </a:p>
          <a:p>
            <a:r>
              <a:rPr kumimoji="1" lang="en-US" altLang="ja-JP" dirty="0" smtClean="0"/>
              <a:t>Geometry Image </a:t>
            </a:r>
          </a:p>
          <a:p>
            <a:r>
              <a:rPr kumimoji="1" lang="en-US" altLang="ja-JP" dirty="0" smtClean="0"/>
              <a:t>MMP Exact Geodesic Distance</a:t>
            </a:r>
          </a:p>
          <a:p>
            <a:r>
              <a:rPr kumimoji="1" lang="en-US" altLang="ja-JP" dirty="0" smtClean="0"/>
              <a:t>Our method.</a:t>
            </a:r>
          </a:p>
          <a:p>
            <a:r>
              <a:rPr kumimoji="1" lang="en-US" altLang="ja-JP" dirty="0" smtClean="0"/>
              <a:t>Results and Conclusion</a:t>
            </a:r>
          </a:p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98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Ensure of non-contractible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kumimoji="1" lang="en-US" altLang="ja-JP" dirty="0" smtClean="0"/>
                  <a:t>Want valid cut paths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𝑐𝑜𝑙𝑙𝑖𝑠𝑖𝑜𝑛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 as possible.</a:t>
                </a:r>
              </a:p>
              <a:p>
                <a:r>
                  <a:rPr kumimoji="1" lang="en-US" altLang="ja-JP" dirty="0" smtClean="0"/>
                  <a:t>Use original method with a modification </a:t>
                </a:r>
              </a:p>
              <a:p>
                <a:r>
                  <a:rPr kumimoji="1" lang="en-US" altLang="ja-JP" dirty="0" smtClean="0"/>
                  <a:t>Original: </a:t>
                </a:r>
                <a:br>
                  <a:rPr kumimoji="1" lang="en-US" altLang="ja-JP" dirty="0" smtClean="0"/>
                </a:br>
                <a:r>
                  <a:rPr kumimoji="1" lang="en-US" altLang="ja-JP" dirty="0" smtClean="0"/>
                  <a:t>single queue on adjacent to one triangle edges.</a:t>
                </a:r>
              </a:p>
              <a:p>
                <a:pPr marL="411480" lvl="1" indent="0">
                  <a:buNone/>
                </a:pP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Ours: </a:t>
                </a:r>
                <a:br>
                  <a:rPr kumimoji="1" lang="en-US" altLang="ja-JP" dirty="0" smtClean="0">
                    <a:solidFill>
                      <a:srgbClr val="0070C0"/>
                    </a:solidFill>
                  </a:rPr>
                </a:b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three queue on </a:t>
                </a:r>
                <a:r>
                  <a:rPr kumimoji="1" lang="en-US" altLang="ja-JP" dirty="0">
                    <a:solidFill>
                      <a:srgbClr val="0070C0"/>
                    </a:solidFill>
                  </a:rPr>
                  <a:t>adjacent to one triangle </a:t>
                </a: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edges.</a:t>
                </a:r>
              </a:p>
              <a:p>
                <a:pPr marL="411480" lvl="1" indent="0">
                  <a:buNone/>
                </a:pP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Three queues are based on types with priority.</a:t>
                </a:r>
                <a:br>
                  <a:rPr kumimoji="1" lang="en-US" altLang="ja-JP" dirty="0" smtClean="0">
                    <a:solidFill>
                      <a:srgbClr val="0070C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priority</m:t>
                      </m:r>
                      <m: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𝑜𝑡h𝑒𝑟𝑠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𝑛𝑒𝑖𝑔h𝑏𝑜𝑟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𝑐𝑜𝑙𝑙𝑖𝑠𝑖𝑜𝑛</m:t>
                          </m:r>
                        </m:sub>
                      </m:sSub>
                    </m:oMath>
                  </m:oMathPara>
                </a14:m>
                <a:endParaRPr kumimoji="1" lang="en-US" altLang="ja-JP" dirty="0" smtClean="0"/>
              </a:p>
              <a:p>
                <a:r>
                  <a:rPr kumimoji="1" lang="en-US" altLang="ja-JP" dirty="0" smtClean="0"/>
                  <a:t>Remove edges at lower priority first.</a:t>
                </a:r>
                <a:br>
                  <a:rPr kumimoji="1" lang="en-US" altLang="ja-JP" dirty="0" smtClean="0"/>
                </a:br>
                <a:endParaRPr kumimoji="1" lang="ja-JP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216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8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21</a:t>
            </a:fld>
            <a:endParaRPr lang="en-US"/>
          </a:p>
        </p:txBody>
      </p:sp>
      <p:pic>
        <p:nvPicPr>
          <p:cNvPr id="7" name="output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600200"/>
            <a:ext cx="5486400" cy="4800600"/>
          </a:xfrm>
        </p:spPr>
      </p:pic>
    </p:spTree>
    <p:extLst>
      <p:ext uri="{BB962C8B-B14F-4D97-AF65-F5344CB8AC3E}">
        <p14:creationId xmlns:p14="http://schemas.microsoft.com/office/powerpoint/2010/main" val="291424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3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Results</a:t>
            </a:r>
            <a:endParaRPr kumimoji="1" lang="ja-JP" alt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Paths are more inner </a:t>
            </a:r>
            <a:br>
              <a:rPr kumimoji="1" lang="en-US" altLang="ja-JP" dirty="0" smtClean="0"/>
            </a:br>
            <a:r>
              <a:rPr kumimoji="1" lang="en-US" altLang="ja-JP" dirty="0" smtClean="0"/>
              <a:t>at tunnel areas on </a:t>
            </a:r>
            <a:br>
              <a:rPr kumimoji="1" lang="en-US" altLang="ja-JP" dirty="0" smtClean="0"/>
            </a:br>
            <a:r>
              <a:rPr kumimoji="1" lang="en-US" altLang="ja-JP" dirty="0" smtClean="0"/>
              <a:t>symmetric shape.</a:t>
            </a:r>
            <a:br>
              <a:rPr kumimoji="1" lang="en-US" altLang="ja-JP" dirty="0" smtClean="0"/>
            </a:br>
            <a:r>
              <a:rPr kumimoji="1" lang="en-US" altLang="ja-JP" dirty="0" smtClean="0"/>
              <a:t>(with a proper seed position) 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935054"/>
            <a:ext cx="3331846" cy="25882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933056"/>
            <a:ext cx="3331846" cy="25922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772816"/>
            <a:ext cx="3404263" cy="47971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772816"/>
            <a:ext cx="3404263" cy="479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9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Performance</a:t>
            </a:r>
            <a:endParaRPr kumimoji="1" lang="ja-JP" alt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2887007"/>
              </p:ext>
            </p:extLst>
          </p:nvPr>
        </p:nvGraphicFramePr>
        <p:xfrm>
          <a:off x="474663" y="1628775"/>
          <a:ext cx="7620001" cy="33375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524000"/>
                <a:gridCol w="413097"/>
                <a:gridCol w="1420726"/>
                <a:gridCol w="1420726"/>
                <a:gridCol w="1420726"/>
                <a:gridCol w="1420726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Model</a:t>
                      </a:r>
                      <a:r>
                        <a:rPr kumimoji="1" lang="en-US" altLang="ja-JP" baseline="0" dirty="0" smtClean="0"/>
                        <a:t> 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g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L2 error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dirty="0" smtClean="0"/>
                        <a:t>(square </a:t>
                      </a:r>
                      <a:r>
                        <a:rPr kumimoji="1" lang="en-US" altLang="ja-JP" dirty="0" err="1" smtClean="0"/>
                        <a:t>param</a:t>
                      </a:r>
                      <a:r>
                        <a:rPr kumimoji="1" lang="en-US" altLang="ja-JP" dirty="0" smtClean="0"/>
                        <a:t>.)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Homotopy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dirty="0" smtClean="0"/>
                        <a:t>Cal. Time (sec)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original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Our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original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our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Torus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1.351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1.335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0.006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0.009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Thin</a:t>
                      </a:r>
                      <a:r>
                        <a:rPr kumimoji="1" lang="en-US" altLang="ja-JP" baseline="0" dirty="0" smtClean="0"/>
                        <a:t> torus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1.492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1.468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0.014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0.030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Thick </a:t>
                      </a:r>
                      <a:r>
                        <a:rPr kumimoji="1" lang="en-US" altLang="ja-JP" baseline="0" dirty="0" smtClean="0"/>
                        <a:t>torus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1.551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1.417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0.040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0.106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Eight 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1.667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1.466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0.028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0.051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Three holes 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1.457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1.452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0.489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1.217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Pyramid 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939.2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1.625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0.497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1.163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Poseidon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221.3K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79.9K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0.110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0.142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9" y="5157192"/>
            <a:ext cx="1656184" cy="14503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5160746"/>
            <a:ext cx="1296144" cy="15323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5177539"/>
            <a:ext cx="1479720" cy="14198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893" y="5231289"/>
            <a:ext cx="1998339" cy="13660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013176"/>
            <a:ext cx="1355501" cy="173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18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Parallel Processing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We can optimize by parallel processing on detected 2 types of edges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𝑐𝑜𝑙𝑙𝑖𝑠𝑖𝑜𝑛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)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2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6251168"/>
              </p:ext>
            </p:extLst>
          </p:nvPr>
        </p:nvGraphicFramePr>
        <p:xfrm>
          <a:off x="906711" y="2636912"/>
          <a:ext cx="6833641" cy="33375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524000"/>
                <a:gridCol w="413097"/>
                <a:gridCol w="1420726"/>
                <a:gridCol w="1420726"/>
                <a:gridCol w="2055092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Model</a:t>
                      </a:r>
                      <a:r>
                        <a:rPr kumimoji="1" lang="en-US" altLang="ja-JP" baseline="0" dirty="0" smtClean="0"/>
                        <a:t> 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g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Number of edges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Homotopy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dirty="0" smtClean="0"/>
                        <a:t>Cal. Time (sec)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original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our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Torus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0.006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0.009 </a:t>
                      </a:r>
                      <a:r>
                        <a:rPr kumimoji="1" lang="ja-JP" altLang="en-US" dirty="0" smtClean="0"/>
                        <a:t>→ 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Thin</a:t>
                      </a:r>
                      <a:r>
                        <a:rPr kumimoji="1" lang="en-US" altLang="ja-JP" baseline="0" dirty="0" smtClean="0"/>
                        <a:t> torus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0.014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0.030 </a:t>
                      </a:r>
                      <a:r>
                        <a:rPr kumimoji="1" lang="ja-JP" altLang="en-US" dirty="0" smtClean="0"/>
                        <a:t>→ 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Thick </a:t>
                      </a:r>
                      <a:r>
                        <a:rPr kumimoji="1" lang="en-US" altLang="ja-JP" baseline="0" dirty="0" smtClean="0"/>
                        <a:t>torus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0.040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0.106 </a:t>
                      </a:r>
                      <a:r>
                        <a:rPr kumimoji="1" lang="ja-JP" altLang="en-US" dirty="0" smtClean="0"/>
                        <a:t>→ 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Eight 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0.028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0.051 </a:t>
                      </a:r>
                      <a:r>
                        <a:rPr kumimoji="1" lang="ja-JP" altLang="en-US" dirty="0" smtClean="0"/>
                        <a:t>→ 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Three holes 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0.489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1.217 </a:t>
                      </a:r>
                      <a:r>
                        <a:rPr kumimoji="1" lang="ja-JP" altLang="en-US" dirty="0" smtClean="0"/>
                        <a:t>→ 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Pyramid 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0.497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1.163 </a:t>
                      </a:r>
                      <a:r>
                        <a:rPr kumimoji="1" lang="ja-JP" altLang="en-US" dirty="0" smtClean="0"/>
                        <a:t>→ 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Poseidon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0.110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0.142 </a:t>
                      </a:r>
                      <a:r>
                        <a:rPr kumimoji="1" lang="ja-JP" altLang="en-US" dirty="0" smtClean="0"/>
                        <a:t>→ 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6081767"/>
            <a:ext cx="3456384" cy="68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1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Conclusion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6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Q &amp; A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endParaRPr kumimoji="1" lang="en-US" altLang="ja-JP" dirty="0" smtClean="0"/>
          </a:p>
          <a:p>
            <a:pPr marL="114300" indent="0">
              <a:buNone/>
            </a:pPr>
            <a:endParaRPr kumimoji="1" lang="en-US" altLang="ja-JP" dirty="0"/>
          </a:p>
          <a:p>
            <a:pPr marL="114300" indent="0" algn="ctr">
              <a:buNone/>
            </a:pPr>
            <a:r>
              <a:rPr kumimoji="1" lang="en-US" altLang="ja-JP" sz="4000" dirty="0" smtClean="0"/>
              <a:t>Thank you very much</a:t>
            </a:r>
            <a:endParaRPr kumimoji="1" lang="ja-JP" alt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5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Topology &amp; Genus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solidFill>
                  <a:srgbClr val="0070C0"/>
                </a:solidFill>
              </a:rPr>
              <a:t>Topology</a:t>
            </a:r>
            <a:r>
              <a:rPr lang="en-US" altLang="ja-JP" dirty="0"/>
              <a:t> is the mathematical study of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the </a:t>
            </a:r>
            <a:r>
              <a:rPr lang="en-US" altLang="ja-JP" dirty="0"/>
              <a:t>properties that are preserved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through </a:t>
            </a:r>
            <a:r>
              <a:rPr lang="en-US" altLang="ja-JP" dirty="0"/>
              <a:t>deformations, </a:t>
            </a:r>
            <a:r>
              <a:rPr lang="en-US" altLang="ja-JP" dirty="0" err="1" smtClean="0"/>
              <a:t>twistings</a:t>
            </a:r>
            <a:r>
              <a:rPr lang="en-US" altLang="ja-JP" dirty="0" smtClean="0"/>
              <a:t>, </a:t>
            </a:r>
            <a:r>
              <a:rPr lang="en-US" altLang="ja-JP" dirty="0"/>
              <a:t>and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err="1" smtClean="0"/>
              <a:t>stretchings</a:t>
            </a:r>
            <a:r>
              <a:rPr lang="en-US" altLang="ja-JP" dirty="0" smtClean="0"/>
              <a:t> </a:t>
            </a:r>
            <a:r>
              <a:rPr lang="en-US" altLang="ja-JP" dirty="0"/>
              <a:t>of objects</a:t>
            </a:r>
            <a:r>
              <a:rPr lang="en-US" altLang="ja-JP" dirty="0" smtClean="0"/>
              <a:t>.</a:t>
            </a:r>
          </a:p>
          <a:p>
            <a:r>
              <a:rPr lang="en-US" altLang="ja-JP" dirty="0" smtClean="0">
                <a:solidFill>
                  <a:srgbClr val="0070C0"/>
                </a:solidFill>
              </a:rPr>
              <a:t>Genus</a:t>
            </a:r>
            <a:r>
              <a:rPr lang="en-US" altLang="ja-JP" dirty="0" smtClean="0"/>
              <a:t> is a </a:t>
            </a:r>
            <a:r>
              <a:rPr lang="en-US" altLang="ja-JP" dirty="0"/>
              <a:t>topologically invariant property of a surface defined as the largest number of nonintersecting simple closed curves that can be drawn on the surface without separating it. Roughly speaking, it is the number of </a:t>
            </a:r>
            <a:r>
              <a:rPr lang="en-US" altLang="ja-JP" u="sng" dirty="0">
                <a:solidFill>
                  <a:srgbClr val="002060"/>
                </a:solidFill>
              </a:rPr>
              <a:t>holes</a:t>
            </a:r>
            <a:r>
              <a:rPr lang="en-US" altLang="ja-JP" dirty="0">
                <a:solidFill>
                  <a:srgbClr val="002060"/>
                </a:solidFill>
              </a:rPr>
              <a:t> </a:t>
            </a:r>
            <a:r>
              <a:rPr lang="en-US" altLang="ja-JP" dirty="0"/>
              <a:t>in a surface. 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62122" y="6180579"/>
            <a:ext cx="38305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From: http</a:t>
            </a:r>
            <a:r>
              <a:rPr lang="en-US" altLang="ja-JP" dirty="0"/>
              <a:t>://mathworld.wolfram.com</a:t>
            </a:r>
            <a:r>
              <a:rPr lang="en-US" altLang="ja-JP" dirty="0" smtClean="0"/>
              <a:t>/</a:t>
            </a:r>
            <a:br>
              <a:rPr lang="en-US" altLang="ja-JP" dirty="0" smtClean="0"/>
            </a:br>
            <a:r>
              <a:rPr lang="en-US" altLang="ja-JP" dirty="0" smtClean="0"/>
              <a:t>            Wikipedia</a:t>
            </a:r>
            <a:endParaRPr lang="ja-JP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287016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0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Genus example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818" y="1429989"/>
            <a:ext cx="2019101" cy="1332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180" y="4558854"/>
            <a:ext cx="1744414" cy="1906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316" y="4590318"/>
            <a:ext cx="2500245" cy="1759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8" y="2697413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genus 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5085184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genus 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032201" y="2577930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genus 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300192" y="5811599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genus 3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934072" y="6381328"/>
            <a:ext cx="5526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http://en.wikipedia.org/wiki/Genus_(mathematics)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4</a:t>
            </a:fld>
            <a:endParaRPr lang="en-US"/>
          </a:p>
        </p:txBody>
      </p:sp>
      <p:pic>
        <p:nvPicPr>
          <p:cNvPr id="2052" name="Picture 4" descr="Image result for sphere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379" y="1133510"/>
            <a:ext cx="21717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3.turbocadcommunity.com/show_image.php?name=Creating3D_Mesh-96.png&amp;galleryId=11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1"/>
          <a:stretch/>
        </p:blipFill>
        <p:spPr bwMode="auto">
          <a:xfrm>
            <a:off x="1140434" y="3076937"/>
            <a:ext cx="2513570" cy="138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437" y="2428386"/>
            <a:ext cx="2147827" cy="213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7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935434"/>
          </a:xfrm>
        </p:spPr>
        <p:txBody>
          <a:bodyPr/>
          <a:lstStyle/>
          <a:p>
            <a:r>
              <a:rPr lang="en-US" dirty="0"/>
              <a:t>Optimally cutting a surface into a </a:t>
            </a:r>
            <a:r>
              <a:rPr lang="en-US" dirty="0" smtClean="0"/>
              <a:t>disk</a:t>
            </a:r>
            <a:br>
              <a:rPr lang="en-US" dirty="0" smtClean="0"/>
            </a:br>
            <a:r>
              <a:rPr lang="en-US" sz="2000" dirty="0" smtClean="0">
                <a:effectLst/>
              </a:rPr>
              <a:t>Jeff </a:t>
            </a:r>
            <a:r>
              <a:rPr lang="en-US" sz="2000" dirty="0">
                <a:effectLst/>
              </a:rPr>
              <a:t>Erickson and </a:t>
            </a:r>
            <a:r>
              <a:rPr lang="en-US" sz="2000" dirty="0" err="1">
                <a:effectLst/>
              </a:rPr>
              <a:t>Sariel</a:t>
            </a:r>
            <a:r>
              <a:rPr lang="en-US" sz="2000" dirty="0">
                <a:effectLst/>
              </a:rPr>
              <a:t> </a:t>
            </a:r>
            <a:r>
              <a:rPr lang="en-US" sz="2000" dirty="0" err="1" smtClean="0">
                <a:effectLst/>
              </a:rPr>
              <a:t>Har-Peled</a:t>
            </a:r>
            <a:r>
              <a:rPr lang="en-US" sz="2000" dirty="0" smtClean="0">
                <a:effectLst/>
              </a:rPr>
              <a:t>, 2002. 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92896"/>
            <a:ext cx="2093990" cy="3666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 bwMode="auto">
              <a:xfrm>
                <a:off x="2849566" y="2302729"/>
                <a:ext cx="5832648" cy="36667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800" b="1">
                    <a:solidFill>
                      <a:srgbClr val="0066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4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9pPr>
              </a:lstStyle>
              <a:p>
                <a:r>
                  <a:rPr lang="en-US" sz="2000" b="0" dirty="0" smtClean="0">
                    <a:solidFill>
                      <a:srgbClr val="002060"/>
                    </a:solidFill>
                    <a:effectLst/>
                  </a:rPr>
                  <a:t>Finds the shortest loop connecting a mesh vertex to itself using front propagation.</a:t>
                </a:r>
              </a:p>
              <a:p>
                <a:r>
                  <a:rPr lang="en-US" sz="2000" b="0" dirty="0" smtClean="0">
                    <a:solidFill>
                      <a:srgbClr val="002060"/>
                    </a:solidFill>
                    <a:effectLst/>
                  </a:rPr>
                  <a:t>A lot of time consuming !!! (brute force)</a:t>
                </a:r>
              </a:p>
              <a:p>
                <a:r>
                  <a:rPr lang="en-US" altLang="ja-JP" sz="2000" b="0" dirty="0">
                    <a:solidFill>
                      <a:srgbClr val="002060"/>
                    </a:solidFill>
                    <a:effectLst/>
                  </a:rPr>
                  <a:t>Computing minimum cut graphs is </a:t>
                </a:r>
                <a:br>
                  <a:rPr lang="en-US" altLang="ja-JP" sz="2000" b="0" dirty="0">
                    <a:solidFill>
                      <a:srgbClr val="002060"/>
                    </a:solidFill>
                    <a:effectLst/>
                  </a:rPr>
                </a:br>
                <a:r>
                  <a:rPr lang="en-US" altLang="ja-JP" sz="2000" b="0" u="sng" dirty="0">
                    <a:solidFill>
                      <a:srgbClr val="002060"/>
                    </a:solidFill>
                    <a:effectLst/>
                  </a:rPr>
                  <a:t>NP-Hard problem</a:t>
                </a:r>
                <a:r>
                  <a:rPr lang="en-US" altLang="ja-JP" sz="2000" b="0" dirty="0" smtClean="0">
                    <a:solidFill>
                      <a:srgbClr val="002060"/>
                    </a:solidFill>
                    <a:effectLst/>
                  </a:rPr>
                  <a:t>.</a:t>
                </a:r>
              </a:p>
              <a:p>
                <a:endParaRPr lang="en-US" altLang="ja-JP" sz="2000" dirty="0">
                  <a:solidFill>
                    <a:srgbClr val="002060"/>
                  </a:solidFill>
                  <a:effectLst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sz="2000" i="1" dirty="0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ja-JP" sz="2000" i="1" dirty="0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ja-JP" sz="2000" dirty="0" smtClean="0">
                    <a:solidFill>
                      <a:srgbClr val="0070C0"/>
                    </a:solidFill>
                    <a:effectLst/>
                  </a:rPr>
                  <a:t> loops as topologically sufficient cut.</a:t>
                </a:r>
                <a:endParaRPr lang="en-US" altLang="ja-JP" sz="2000" dirty="0">
                  <a:solidFill>
                    <a:srgbClr val="0070C0"/>
                  </a:solidFill>
                  <a:effectLst/>
                </a:endParaRPr>
              </a:p>
              <a:p>
                <a:endParaRPr lang="en-US" sz="2000" dirty="0" smtClean="0">
                  <a:effectLst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49566" y="2302729"/>
                <a:ext cx="5832648" cy="3666728"/>
              </a:xfrm>
              <a:prstGeom prst="rect">
                <a:avLst/>
              </a:prstGeom>
              <a:blipFill rotWithShape="0">
                <a:blip r:embed="rId3"/>
                <a:stretch>
                  <a:fillRect l="-1149" t="-116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5693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08"/>
    </mc:Choice>
    <mc:Fallback xmlns="">
      <p:transition spd="slow" advTm="30108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935434"/>
          </a:xfrm>
        </p:spPr>
        <p:txBody>
          <a:bodyPr>
            <a:normAutofit/>
          </a:bodyPr>
          <a:lstStyle/>
          <a:p>
            <a:r>
              <a:rPr lang="en-US" altLang="ja-JP" dirty="0"/>
              <a:t>Greedy Optimal </a:t>
            </a:r>
            <a:r>
              <a:rPr lang="en-US" altLang="ja-JP" dirty="0" err="1"/>
              <a:t>Homotopy</a:t>
            </a:r>
            <a:r>
              <a:rPr lang="en-US" altLang="ja-JP" dirty="0"/>
              <a:t> and Homology Generators </a:t>
            </a:r>
            <a:endParaRPr kumimoji="1" lang="ja-JP" altLang="en-US" dirty="0"/>
          </a:p>
          <a:p>
            <a:pPr marL="411480" lvl="1" indent="0">
              <a:buNone/>
            </a:pPr>
            <a:r>
              <a:rPr lang="en-US" altLang="ja-JP" sz="1800" dirty="0"/>
              <a:t>Jeff Erickson and Kim </a:t>
            </a:r>
            <a:r>
              <a:rPr lang="en-US" altLang="ja-JP" sz="1800" dirty="0" err="1"/>
              <a:t>Whittlesey</a:t>
            </a:r>
            <a:r>
              <a:rPr lang="en-US" altLang="ja-JP" sz="1800" dirty="0"/>
              <a:t>, 2002.</a:t>
            </a:r>
            <a:endParaRPr lang="en-US" sz="2000" dirty="0" smtClean="0">
              <a:effectLst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200" y="2290905"/>
            <a:ext cx="8075240" cy="1786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800" b="1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9pPr>
          </a:lstStyle>
          <a:p>
            <a:r>
              <a:rPr lang="en-US" sz="2000" b="0" dirty="0">
                <a:solidFill>
                  <a:srgbClr val="002060"/>
                </a:solidFill>
                <a:effectLst/>
              </a:rPr>
              <a:t>a system of 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loops is 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a set of 2g simple loops (with a common </a:t>
            </a:r>
            <a:r>
              <a:rPr lang="en-US" sz="2000" b="0" dirty="0" err="1" smtClean="0">
                <a:solidFill>
                  <a:srgbClr val="002060"/>
                </a:solidFill>
                <a:effectLst/>
              </a:rPr>
              <a:t>basepoint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) whose 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complement in the manifold is a topological 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disk. </a:t>
            </a:r>
          </a:p>
          <a:p>
            <a:r>
              <a:rPr lang="en-US" sz="2000" b="0" dirty="0" smtClean="0">
                <a:solidFill>
                  <a:srgbClr val="002060"/>
                </a:solidFill>
                <a:effectLst/>
              </a:rPr>
              <a:t>Every 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system of loops is a </a:t>
            </a:r>
            <a:r>
              <a:rPr lang="en-US" sz="2000" b="0" dirty="0" err="1">
                <a:solidFill>
                  <a:srgbClr val="002060"/>
                </a:solidFill>
                <a:effectLst/>
              </a:rPr>
              <a:t>homotopy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 basis, but 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the converse 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is not true; </a:t>
            </a:r>
            <a:r>
              <a:rPr lang="en-US" sz="2000" b="0" dirty="0" err="1">
                <a:solidFill>
                  <a:srgbClr val="002060"/>
                </a:solidFill>
                <a:effectLst/>
              </a:rPr>
              <a:t>homotopy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 bases can contain (self-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)</a:t>
            </a:r>
            <a:r>
              <a:rPr lang="ja-JP" altLang="en-US" sz="2000" b="0" dirty="0" smtClean="0">
                <a:solidFill>
                  <a:srgbClr val="002060"/>
                </a:solidFill>
                <a:effectLst/>
              </a:rPr>
              <a:t>　</a:t>
            </a:r>
            <a:r>
              <a:rPr lang="en-US" altLang="ja-JP" sz="2000" b="0" dirty="0" smtClean="0">
                <a:solidFill>
                  <a:srgbClr val="002060"/>
                </a:solidFill>
                <a:effectLst/>
              </a:rPr>
              <a:t>intersections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 that cannot be removed by </a:t>
            </a:r>
            <a:r>
              <a:rPr lang="en-US" sz="2000" b="0" dirty="0" err="1" smtClean="0">
                <a:solidFill>
                  <a:srgbClr val="002060"/>
                </a:solidFill>
                <a:effectLst/>
              </a:rPr>
              <a:t>homotopy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.</a:t>
            </a:r>
            <a:endParaRPr lang="en-US" sz="2000" dirty="0" smtClean="0">
              <a:effectLst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6</a:t>
            </a:fld>
            <a:endParaRPr lang="en-US" altLang="ja-JP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54379" y="3787826"/>
            <a:ext cx="3146013" cy="15247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24540" y="5312527"/>
            <a:ext cx="3103844" cy="13839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0380" y="5320567"/>
            <a:ext cx="3175636" cy="142804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63493" y="4005064"/>
            <a:ext cx="3619517" cy="1200329"/>
          </a:xfrm>
          <a:prstGeom prst="rect">
            <a:avLst/>
          </a:prstGeom>
          <a:ln w="19050"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ja-JP" sz="2400" b="1" dirty="0" err="1" smtClean="0">
                <a:solidFill>
                  <a:srgbClr val="0070C0"/>
                </a:solidFill>
              </a:rPr>
              <a:t>Homotopy</a:t>
            </a:r>
            <a:r>
              <a:rPr lang="en-US" altLang="ja-JP" sz="2400" b="1" dirty="0" smtClean="0">
                <a:solidFill>
                  <a:srgbClr val="0070C0"/>
                </a:solidFill>
              </a:rPr>
              <a:t> Surface Cutting </a:t>
            </a:r>
            <a:br>
              <a:rPr lang="en-US" altLang="ja-JP" sz="2400" b="1" dirty="0" smtClean="0">
                <a:solidFill>
                  <a:srgbClr val="0070C0"/>
                </a:solidFill>
              </a:rPr>
            </a:br>
            <a:r>
              <a:rPr lang="en-US" altLang="ja-JP" sz="2400" b="1" dirty="0" smtClean="0">
                <a:solidFill>
                  <a:srgbClr val="0070C0"/>
                </a:solidFill>
              </a:rPr>
              <a:t>=</a:t>
            </a:r>
            <a:br>
              <a:rPr lang="en-US" altLang="ja-JP" sz="2400" b="1" dirty="0" smtClean="0">
                <a:solidFill>
                  <a:srgbClr val="0070C0"/>
                </a:solidFill>
              </a:rPr>
            </a:br>
            <a:r>
              <a:rPr lang="en-US" altLang="ja-JP" sz="2400" b="1" dirty="0" smtClean="0">
                <a:solidFill>
                  <a:srgbClr val="0070C0"/>
                </a:solidFill>
              </a:rPr>
              <a:t>system of loops 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08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08"/>
    </mc:Choice>
    <mc:Fallback xmlns="">
      <p:transition spd="slow" advTm="30108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935434"/>
          </a:xfrm>
        </p:spPr>
        <p:txBody>
          <a:bodyPr>
            <a:normAutofit fontScale="85000" lnSpcReduction="20000"/>
          </a:bodyPr>
          <a:lstStyle/>
          <a:p>
            <a:r>
              <a:rPr lang="en-US" altLang="ja-JP" b="1" dirty="0"/>
              <a:t>Computing Shortest Non-Trivial </a:t>
            </a:r>
            <a:r>
              <a:rPr lang="en-US" altLang="ja-JP" b="1" dirty="0" smtClean="0"/>
              <a:t>Cycles on </a:t>
            </a:r>
            <a:r>
              <a:rPr lang="en-US" altLang="ja-JP" b="1" dirty="0"/>
              <a:t>Orientable Surfaces </a:t>
            </a:r>
            <a:r>
              <a:rPr lang="en-US" altLang="ja-JP" b="1" dirty="0" smtClean="0"/>
              <a:t/>
            </a:r>
            <a:br>
              <a:rPr lang="en-US" altLang="ja-JP" b="1" dirty="0" smtClean="0"/>
            </a:br>
            <a:r>
              <a:rPr lang="en-US" altLang="ja-JP" b="1" dirty="0" smtClean="0"/>
              <a:t>of Bounded Genus in </a:t>
            </a:r>
            <a:r>
              <a:rPr lang="en-US" altLang="ja-JP" b="1" dirty="0"/>
              <a:t>Almost Linear </a:t>
            </a:r>
            <a:r>
              <a:rPr lang="en-US" altLang="ja-JP" b="1" dirty="0" smtClean="0"/>
              <a:t>Time</a:t>
            </a:r>
          </a:p>
          <a:p>
            <a:r>
              <a:rPr lang="en-US" altLang="ja-JP" sz="1800" dirty="0"/>
              <a:t>Martin </a:t>
            </a:r>
            <a:r>
              <a:rPr lang="en-US" altLang="ja-JP" sz="1800" dirty="0" err="1" smtClean="0"/>
              <a:t>Kutz</a:t>
            </a:r>
            <a:r>
              <a:rPr lang="en-US" altLang="ja-JP" sz="1800" dirty="0" smtClean="0"/>
              <a:t>, 2005</a:t>
            </a:r>
            <a:endParaRPr lang="en-US" sz="2000" dirty="0" smtClean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 txBox="1">
                <a:spLocks/>
              </p:cNvSpPr>
              <p:nvPr/>
            </p:nvSpPr>
            <p:spPr bwMode="auto">
              <a:xfrm>
                <a:off x="2843808" y="2290905"/>
                <a:ext cx="5616624" cy="36667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800" b="1">
                    <a:solidFill>
                      <a:srgbClr val="0066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4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9pPr>
              </a:lstStyle>
              <a:p>
                <a:r>
                  <a:rPr lang="en-US" sz="2400" b="0" dirty="0">
                    <a:solidFill>
                      <a:srgbClr val="002060"/>
                    </a:solidFill>
                    <a:effectLst/>
                  </a:rPr>
                  <a:t>compute shortest </a:t>
                </a:r>
                <a:r>
                  <a:rPr lang="en-US" sz="2400" b="0" u="sng" dirty="0" smtClean="0">
                    <a:solidFill>
                      <a:srgbClr val="002060"/>
                    </a:solidFill>
                    <a:effectLst/>
                  </a:rPr>
                  <a:t>non-contractible</a:t>
                </a:r>
                <a:r>
                  <a:rPr lang="en-US" sz="2400" b="0" dirty="0" smtClean="0">
                    <a:solidFill>
                      <a:srgbClr val="002060"/>
                    </a:solidFill>
                    <a:effectLst/>
                  </a:rPr>
                  <a:t> and </a:t>
                </a:r>
                <a:r>
                  <a:rPr lang="en-US" sz="2400" b="0" dirty="0">
                    <a:solidFill>
                      <a:srgbClr val="002060"/>
                    </a:solidFill>
                    <a:effectLst/>
                  </a:rPr>
                  <a:t>shortest </a:t>
                </a:r>
                <a:r>
                  <a:rPr lang="en-US" sz="2400" b="0" u="sng" dirty="0">
                    <a:solidFill>
                      <a:srgbClr val="002060"/>
                    </a:solidFill>
                    <a:effectLst/>
                  </a:rPr>
                  <a:t>non-separating</a:t>
                </a:r>
                <a:r>
                  <a:rPr lang="en-US" sz="2400" b="0" dirty="0">
                    <a:solidFill>
                      <a:srgbClr val="002060"/>
                    </a:solidFill>
                    <a:effectLst/>
                  </a:rPr>
                  <a:t> cycles on orientable surfaces </a:t>
                </a:r>
                <a:r>
                  <a:rPr lang="en-US" sz="2400" b="0" dirty="0" smtClean="0">
                    <a:solidFill>
                      <a:srgbClr val="002060"/>
                    </a:solidFill>
                    <a:effectLst/>
                  </a:rPr>
                  <a:t>of bounded </a:t>
                </a:r>
                <a:r>
                  <a:rPr lang="en-US" sz="2400" b="0" dirty="0">
                    <a:solidFill>
                      <a:srgbClr val="002060"/>
                    </a:solidFill>
                    <a:effectLst/>
                  </a:rPr>
                  <a:t>genus in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>
                    <a:solidFill>
                      <a:srgbClr val="002060"/>
                    </a:solidFill>
                    <a:effectLst/>
                  </a:rPr>
                  <a:t> time</a:t>
                </a:r>
                <a:r>
                  <a:rPr lang="en-US" sz="2400" b="0" dirty="0" smtClean="0">
                    <a:solidFill>
                      <a:srgbClr val="002060"/>
                    </a:solidFill>
                    <a:effectLst/>
                  </a:rPr>
                  <a:t>.</a:t>
                </a:r>
              </a:p>
              <a:p>
                <a:endParaRPr lang="en-US" sz="2000" b="0" dirty="0">
                  <a:solidFill>
                    <a:srgbClr val="002060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US" sz="2000" b="0" dirty="0">
                  <a:solidFill>
                    <a:srgbClr val="002060"/>
                  </a:solidFill>
                  <a:effectLst/>
                </a:endParaRPr>
              </a:p>
              <a:p>
                <a:endParaRPr lang="en-US" sz="2000" dirty="0" smtClean="0">
                  <a:effectLst/>
                </a:endParaRPr>
              </a:p>
            </p:txBody>
          </p:sp>
        </mc:Choice>
        <mc:Fallback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43808" y="2290905"/>
                <a:ext cx="5616624" cy="3666728"/>
              </a:xfrm>
              <a:prstGeom prst="rect">
                <a:avLst/>
              </a:prstGeom>
              <a:blipFill rotWithShape="0">
                <a:blip r:embed="rId2"/>
                <a:stretch>
                  <a:fillRect l="-1737" t="-1498" r="-651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7</a:t>
            </a:fld>
            <a:endParaRPr lang="en-US" altLang="ja-JP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48741" y="3785245"/>
            <a:ext cx="346710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9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08"/>
    </mc:Choice>
    <mc:Fallback xmlns="">
      <p:transition spd="slow" advTm="30108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/>
              <a:t>Geometry </a:t>
            </a:r>
            <a:r>
              <a:rPr lang="en-US" altLang="ja-JP" sz="4800" dirty="0" smtClean="0"/>
              <a:t>Images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altLang="ja-JP" sz="2000" dirty="0" smtClean="0"/>
              <a:t>X. Gu, S. Gortler, H. Hoppe. (SIGGRAPH 2002)</a:t>
            </a:r>
            <a:endParaRPr lang="en-US" altLang="ja-JP" sz="2400" dirty="0" smtClean="0"/>
          </a:p>
          <a:p>
            <a:r>
              <a:rPr lang="en-US" altLang="ja-JP" dirty="0" smtClean="0"/>
              <a:t>Captures geometry positions as </a:t>
            </a:r>
            <a:br>
              <a:rPr lang="en-US" altLang="ja-JP" dirty="0" smtClean="0"/>
            </a:br>
            <a:r>
              <a:rPr lang="en-US" altLang="ja-JP" dirty="0" smtClean="0"/>
              <a:t>a simple 2D array.</a:t>
            </a:r>
          </a:p>
          <a:p>
            <a:pPr lvl="1"/>
            <a:r>
              <a:rPr lang="en-US" altLang="ja-JP" b="1" dirty="0" smtClean="0"/>
              <a:t>Map mesh to square planar </a:t>
            </a:r>
            <a:br>
              <a:rPr lang="en-US" altLang="ja-JP" b="1" dirty="0" smtClean="0"/>
            </a:br>
            <a:r>
              <a:rPr lang="en-US" altLang="ja-JP" b="1" dirty="0" smtClean="0"/>
              <a:t>domain then sample it.</a:t>
            </a:r>
          </a:p>
          <a:p>
            <a:r>
              <a:rPr lang="en-US" altLang="ja-JP" dirty="0" smtClean="0">
                <a:solidFill>
                  <a:srgbClr val="0070C0"/>
                </a:solidFill>
              </a:rPr>
              <a:t>This paper shows how to cut</a:t>
            </a:r>
            <a:br>
              <a:rPr lang="en-US" altLang="ja-JP" dirty="0" smtClean="0">
                <a:solidFill>
                  <a:srgbClr val="0070C0"/>
                </a:solidFill>
              </a:rPr>
            </a:br>
            <a:r>
              <a:rPr lang="en-US" altLang="ja-JP" dirty="0" smtClean="0">
                <a:solidFill>
                  <a:srgbClr val="0070C0"/>
                </a:solidFill>
              </a:rPr>
              <a:t>any kinds of 2-manifold surface </a:t>
            </a:r>
            <a:br>
              <a:rPr lang="en-US" altLang="ja-JP" dirty="0" smtClean="0">
                <a:solidFill>
                  <a:srgbClr val="0070C0"/>
                </a:solidFill>
              </a:rPr>
            </a:br>
            <a:r>
              <a:rPr lang="en-US" altLang="ja-JP" dirty="0" smtClean="0">
                <a:solidFill>
                  <a:srgbClr val="0070C0"/>
                </a:solidFill>
              </a:rPr>
              <a:t>for square parameterization with </a:t>
            </a:r>
            <a:br>
              <a:rPr lang="en-US" altLang="ja-JP" dirty="0" smtClean="0">
                <a:solidFill>
                  <a:srgbClr val="0070C0"/>
                </a:solidFill>
              </a:rPr>
            </a:br>
            <a:r>
              <a:rPr lang="en-US" altLang="ja-JP" dirty="0" smtClean="0">
                <a:solidFill>
                  <a:srgbClr val="0070C0"/>
                </a:solidFill>
              </a:rPr>
              <a:t>low stretch result.</a:t>
            </a:r>
            <a:br>
              <a:rPr lang="en-US" altLang="ja-JP" dirty="0" smtClean="0">
                <a:solidFill>
                  <a:srgbClr val="0070C0"/>
                </a:solidFill>
              </a:rPr>
            </a:br>
            <a:endParaRPr lang="en-US" altLang="ja-JP" dirty="0" smtClean="0">
              <a:solidFill>
                <a:srgbClr val="0070C0"/>
              </a:solidFill>
            </a:endParaRPr>
          </a:p>
          <a:p>
            <a:endParaRPr lang="en-US" dirty="0" smtClean="0">
              <a:solidFill>
                <a:srgbClr val="0070C0"/>
              </a:solidFill>
            </a:endParaRPr>
          </a:p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8</a:t>
            </a:fld>
            <a:endParaRPr lang="en-US" altLang="ja-JP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739" y="1139775"/>
            <a:ext cx="2719755" cy="27212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560" y="3938696"/>
            <a:ext cx="2527934" cy="251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22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40"/>
    </mc:Choice>
    <mc:Fallback xmlns="">
      <p:transition spd="slow" advTm="2554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196752"/>
            <a:ext cx="8642350" cy="4679950"/>
          </a:xfrm>
        </p:spPr>
        <p:txBody>
          <a:bodyPr/>
          <a:lstStyle/>
          <a:p>
            <a:r>
              <a:rPr lang="en-US" altLang="ja-JP" dirty="0" smtClean="0"/>
              <a:t>If mesh </a:t>
            </a:r>
            <a:r>
              <a:rPr lang="en-US" altLang="ja-JP" i="1" dirty="0" smtClean="0"/>
              <a:t>M</a:t>
            </a:r>
            <a:r>
              <a:rPr lang="en-US" altLang="ja-JP" dirty="0" smtClean="0"/>
              <a:t> has boundaries (holes), Let </a:t>
            </a:r>
            <a:r>
              <a:rPr lang="en-US" altLang="ja-JP" i="1" dirty="0" smtClean="0"/>
              <a:t>B</a:t>
            </a:r>
            <a:r>
              <a:rPr lang="en-US" altLang="ja-JP" dirty="0" smtClean="0"/>
              <a:t> be the set of original boundary edges</a:t>
            </a:r>
          </a:p>
          <a:p>
            <a:pPr lvl="1"/>
            <a:r>
              <a:rPr lang="en-US" altLang="ja-JP" dirty="0" smtClean="0"/>
              <a:t>Remain frozen &amp; include in final cut </a:t>
            </a:r>
            <a:r>
              <a:rPr lang="el-GR" altLang="ja-JP" i="1" dirty="0" smtClean="0"/>
              <a:t>ρ</a:t>
            </a:r>
            <a:endParaRPr lang="en-US" altLang="ja-JP" i="1" dirty="0" smtClean="0"/>
          </a:p>
          <a:p>
            <a:r>
              <a:rPr lang="en-US" altLang="ja-JP" dirty="0" smtClean="0"/>
              <a:t>Remove seed triangle from </a:t>
            </a:r>
            <a:r>
              <a:rPr lang="en-US" altLang="ja-JP" i="1" dirty="0" smtClean="0"/>
              <a:t>M</a:t>
            </a:r>
            <a:r>
              <a:rPr lang="en-US" altLang="ja-JP" dirty="0" smtClean="0"/>
              <a:t>.</a:t>
            </a:r>
          </a:p>
          <a:p>
            <a:pPr lvl="1"/>
            <a:r>
              <a:rPr lang="en-US" altLang="ja-JP" dirty="0"/>
              <a:t>Have a </a:t>
            </a:r>
            <a:r>
              <a:rPr lang="en-US" altLang="ja-JP" dirty="0" smtClean="0"/>
              <a:t>queue </a:t>
            </a:r>
            <a:r>
              <a:rPr lang="en-US" altLang="ja-JP" dirty="0"/>
              <a:t>for </a:t>
            </a:r>
            <a:r>
              <a:rPr lang="en-US" altLang="ja-JP" dirty="0" smtClean="0"/>
              <a:t>store </a:t>
            </a:r>
            <a:r>
              <a:rPr lang="en-US" altLang="ja-JP" dirty="0"/>
              <a:t>list of </a:t>
            </a:r>
            <a:r>
              <a:rPr lang="en-US" altLang="ja-JP" dirty="0" smtClean="0"/>
              <a:t>edges ,sorting by </a:t>
            </a:r>
            <a:r>
              <a:rPr lang="en-US" altLang="ja-JP" u="sng" dirty="0" smtClean="0"/>
              <a:t>geodesic distance</a:t>
            </a:r>
            <a:r>
              <a:rPr lang="en-US" altLang="ja-JP" dirty="0" smtClean="0"/>
              <a:t> </a:t>
            </a:r>
            <a:endParaRPr lang="en-US" altLang="ja-JP" dirty="0"/>
          </a:p>
          <a:p>
            <a:endParaRPr lang="en-US" altLang="ja-JP" dirty="0" smtClean="0"/>
          </a:p>
          <a:p>
            <a:endParaRPr lang="th-TH" dirty="0"/>
          </a:p>
        </p:txBody>
      </p:sp>
      <p:sp>
        <p:nvSpPr>
          <p:cNvPr id="5" name="Isosceles Triangle 4"/>
          <p:cNvSpPr/>
          <p:nvPr/>
        </p:nvSpPr>
        <p:spPr bwMode="auto">
          <a:xfrm>
            <a:off x="794759" y="3645024"/>
            <a:ext cx="3435409" cy="1183350"/>
          </a:xfrm>
          <a:prstGeom prst="triangle">
            <a:avLst>
              <a:gd name="adj" fmla="val 45075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1" i="0" u="none" strike="noStrike" cap="none" normalizeH="0" baseline="0" smtClean="0">
              <a:ln>
                <a:noFill/>
              </a:ln>
              <a:solidFill>
                <a:srgbClr val="FFC000"/>
              </a:solidFill>
              <a:effectLst/>
              <a:latin typeface="ＭＳ 明朝" pitchFamily="17" charset="-128"/>
              <a:ea typeface="ＭＳ 明朝" pitchFamily="17" charset="-128"/>
            </a:endParaRPr>
          </a:p>
        </p:txBody>
      </p:sp>
      <p:pic>
        <p:nvPicPr>
          <p:cNvPr id="1026" name="Picture 2" descr="D:\Users\Anuwat\Desktop\figure\fig2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71" y="2021542"/>
            <a:ext cx="3657605" cy="385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</a:t>
            </a:r>
            <a:r>
              <a:rPr lang="en-US" dirty="0" err="1" smtClean="0"/>
              <a:t>Homotopy</a:t>
            </a:r>
            <a:r>
              <a:rPr lang="en-US" dirty="0" smtClean="0"/>
              <a:t> Cutting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9</a:t>
            </a:fld>
            <a:endParaRPr lang="en-US" altLang="ja-JP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026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38"/>
    </mc:Choice>
    <mc:Fallback xmlns="">
      <p:transition spd="slow" advTm="182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5" grpId="0" animBg="1"/>
      <p:bldP spid="5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1801</TotalTime>
  <Words>904</Words>
  <Application>Microsoft Office PowerPoint</Application>
  <PresentationFormat>On-screen Show (4:3)</PresentationFormat>
  <Paragraphs>268</Paragraphs>
  <Slides>26</Slides>
  <Notes>5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ＭＳ ゴシック</vt:lpstr>
      <vt:lpstr>ＭＳ 明朝</vt:lpstr>
      <vt:lpstr>ＭＳ Ｐゴシック</vt:lpstr>
      <vt:lpstr>Angsana New</vt:lpstr>
      <vt:lpstr>Arial</vt:lpstr>
      <vt:lpstr>Calibri</vt:lpstr>
      <vt:lpstr>Cambria</vt:lpstr>
      <vt:lpstr>Cambria Math</vt:lpstr>
      <vt:lpstr>Cordia New</vt:lpstr>
      <vt:lpstr>Adjacency</vt:lpstr>
      <vt:lpstr>A Homotopy Surface Cutting Using Paths Crossing in Geodesic Distance</vt:lpstr>
      <vt:lpstr>Outline</vt:lpstr>
      <vt:lpstr>Topology &amp; Genus</vt:lpstr>
      <vt:lpstr>Genus example</vt:lpstr>
      <vt:lpstr>Previous Study</vt:lpstr>
      <vt:lpstr>Previous Study</vt:lpstr>
      <vt:lpstr>Previous Study</vt:lpstr>
      <vt:lpstr>Geometry Images</vt:lpstr>
      <vt:lpstr>Original Homotopy Cutting</vt:lpstr>
      <vt:lpstr>Original Homotopy Cutting</vt:lpstr>
      <vt:lpstr>Original Homotopy Cutting</vt:lpstr>
      <vt:lpstr>Some problems</vt:lpstr>
      <vt:lpstr>MMP Geodesic Distance</vt:lpstr>
      <vt:lpstr>Idea for enhancement</vt:lpstr>
      <vt:lpstr>Our method</vt:lpstr>
      <vt:lpstr>Edges: Pseudo-sources of intervals from both sides</vt:lpstr>
      <vt:lpstr>Edges: Non-propagation intervals</vt:lpstr>
      <vt:lpstr>Remove Dangling Edges</vt:lpstr>
      <vt:lpstr>Ensure for non-separating</vt:lpstr>
      <vt:lpstr>Ensure of non-contractible</vt:lpstr>
      <vt:lpstr>Overall Process</vt:lpstr>
      <vt:lpstr>Results</vt:lpstr>
      <vt:lpstr>Performance</vt:lpstr>
      <vt:lpstr>Parallel Processing</vt:lpstr>
      <vt:lpstr>Conclusion</vt:lpstr>
      <vt:lpstr>Q &amp; A</vt:lpstr>
    </vt:vector>
  </TitlesOfParts>
  <Company>Tokyo Tech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Anuwat</dc:creator>
  <cp:lastModifiedBy>Anuwat Dechvijankit</cp:lastModifiedBy>
  <cp:revision>134</cp:revision>
  <dcterms:created xsi:type="dcterms:W3CDTF">2011-04-28T06:19:25Z</dcterms:created>
  <dcterms:modified xsi:type="dcterms:W3CDTF">2015-03-04T13:23:17Z</dcterms:modified>
</cp:coreProperties>
</file>